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86C4FA4-F0D0-4546-A407-378FDEAD87A9}">
  <a:tblStyle styleId="{586C4FA4-F0D0-4546-A407-378FDEAD87A9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c90013c2fe_0_1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c90013c2fe_0_1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c965ba6d0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c965ba6d0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c90013c2f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c90013c2f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c90013c2fe_0_1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c90013c2fe_0_1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c965ba6d0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c965ba6d0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c90013c2fe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c90013c2fe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c90013c2fe_0_1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c90013c2fe_0_1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c90013c2fe_0_1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c90013c2fe_0_1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c90013c2fe_0_1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c90013c2fe_0_1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c9c18f1ca8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c9c18f1ca8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460950" y="2245251"/>
            <a:ext cx="8222100" cy="121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House Recommendations for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Mr. Jacob Phillips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Recommendation for Jacob</a:t>
            </a:r>
            <a:endParaRPr/>
          </a:p>
        </p:txBody>
      </p:sp>
      <p:graphicFrame>
        <p:nvGraphicFramePr>
          <p:cNvPr id="155" name="Google Shape;155;p22"/>
          <p:cNvGraphicFramePr/>
          <p:nvPr/>
        </p:nvGraphicFramePr>
        <p:xfrm>
          <a:off x="311675" y="1219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{586C4FA4-F0D0-4546-A407-378FDEAD87A9}</a:tableStyleId>
              </a:tblPr>
              <a:tblGrid>
                <a:gridCol w="816375"/>
                <a:gridCol w="710700"/>
                <a:gridCol w="798575"/>
                <a:gridCol w="754625"/>
                <a:gridCol w="769275"/>
                <a:gridCol w="717950"/>
                <a:gridCol w="732650"/>
                <a:gridCol w="769225"/>
                <a:gridCol w="776625"/>
                <a:gridCol w="769275"/>
                <a:gridCol w="905350"/>
              </a:tblGrid>
              <a:tr h="3828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House ID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Bedrooms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Bathrooms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Living Area (ft</a:t>
                      </a:r>
                      <a:r>
                        <a:rPr b="1" baseline="30000" lang="en-GB" sz="1000"/>
                        <a:t>2</a:t>
                      </a:r>
                      <a:r>
                        <a:rPr b="1" lang="en-GB" sz="1000"/>
                        <a:t>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Lot Area </a:t>
                      </a:r>
                      <a:r>
                        <a:rPr b="1" lang="en-GB" sz="1000"/>
                        <a:t>(ft</a:t>
                      </a:r>
                      <a:r>
                        <a:rPr b="1" baseline="30000" lang="en-GB" sz="1000"/>
                        <a:t>2</a:t>
                      </a:r>
                      <a:r>
                        <a:rPr b="1" lang="en-GB" sz="1000"/>
                        <a:t>)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Floors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Waterfront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Grade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Year Built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Year Renovated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 sz="1000"/>
                        <a:t>Price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0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3377900195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5.5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6930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45100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11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1950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1991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$2,530,000.00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0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5249800010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4.25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6410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43838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2.5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12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1906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$2,730,000.00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0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1333300145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4200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30120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2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11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1933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$2,230,000.00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05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3304700130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4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3860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67953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2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12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1927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/>
                        <a:t>$1,760,000.00</a:t>
                      </a:r>
                      <a:endParaRPr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56" name="Google Shape;15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626" y="2900575"/>
            <a:ext cx="8478751" cy="199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6750" y="3109552"/>
            <a:ext cx="1754500" cy="1577025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8" name="Google Shape;158;p22"/>
          <p:cNvSpPr/>
          <p:nvPr/>
        </p:nvSpPr>
        <p:spPr>
          <a:xfrm>
            <a:off x="3391975" y="2982050"/>
            <a:ext cx="879600" cy="8352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9" name="Google Shape;159;p22"/>
          <p:cNvCxnSpPr>
            <a:stCxn id="158" idx="3"/>
            <a:endCxn id="157" idx="1"/>
          </p:cNvCxnSpPr>
          <p:nvPr/>
        </p:nvCxnSpPr>
        <p:spPr>
          <a:xfrm>
            <a:off x="4271575" y="3399650"/>
            <a:ext cx="1645200" cy="498300"/>
          </a:xfrm>
          <a:prstGeom prst="bentConnector3">
            <a:avLst>
              <a:gd fmla="val 49999" name="adj1"/>
            </a:avLst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" name="Google Shape;160;p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1" name="Google Shape;161;p22"/>
          <p:cNvSpPr txBox="1"/>
          <p:nvPr/>
        </p:nvSpPr>
        <p:spPr>
          <a:xfrm>
            <a:off x="2901750" y="2592225"/>
            <a:ext cx="3340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All properties vs shortlisted recommendations</a:t>
            </a:r>
            <a:endParaRPr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4" y="0"/>
            <a:ext cx="77152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3"/>
          <p:cNvSpPr txBox="1"/>
          <p:nvPr/>
        </p:nvSpPr>
        <p:spPr>
          <a:xfrm>
            <a:off x="3552900" y="4835700"/>
            <a:ext cx="2038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Source: Image generated by ChatGPT</a:t>
            </a:r>
            <a:endParaRPr sz="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275375" y="2201250"/>
            <a:ext cx="4045200" cy="74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Requirements</a:t>
            </a:r>
            <a:endParaRPr/>
          </a:p>
        </p:txBody>
      </p:sp>
      <p:sp>
        <p:nvSpPr>
          <p:cNvPr id="91" name="Google Shape;91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Buy a property with:</a:t>
            </a:r>
            <a:endParaRPr sz="20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-GB" sz="2000"/>
              <a:t>4+ Bathrooms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-GB" sz="2000"/>
              <a:t>Big lot area </a:t>
            </a:r>
            <a:endParaRPr sz="20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-GB" sz="1600"/>
              <a:t>Tennis court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-GB" sz="1600"/>
              <a:t>Pool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en-GB" sz="1600"/>
              <a:t>Golf</a:t>
            </a:r>
            <a:endParaRPr sz="16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-GB" sz="2000"/>
              <a:t>Historic house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-GB" sz="2000"/>
              <a:t>No water front</a:t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➔"/>
            </a:pPr>
            <a:r>
              <a:rPr lang="en-GB" sz="2000"/>
              <a:t>No Budget Restrictions</a:t>
            </a:r>
            <a:endParaRPr sz="2000"/>
          </a:p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Hypothesis:</a:t>
            </a:r>
            <a:endParaRPr b="1"/>
          </a:p>
        </p:txBody>
      </p:sp>
      <p:sp>
        <p:nvSpPr>
          <p:cNvPr id="98" name="Google Shape;98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Houses on the Islands have larger lot spaces than houses on the Mainland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Renovated historic houses are more expensive than non-renovated historic houses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200"/>
              </a:spcAft>
              <a:buSzPts val="1800"/>
              <a:buAutoNum type="arabicPeriod"/>
            </a:pPr>
            <a:r>
              <a:rPr lang="en-GB"/>
              <a:t>Houses with larger lot area have smaller basement area</a:t>
            </a:r>
            <a:endParaRPr/>
          </a:p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Google Shape;104;p16"/>
          <p:cNvCxnSpPr>
            <a:stCxn id="105" idx="2"/>
          </p:cNvCxnSpPr>
          <p:nvPr/>
        </p:nvCxnSpPr>
        <p:spPr>
          <a:xfrm flipH="1">
            <a:off x="2213575" y="1244025"/>
            <a:ext cx="175200" cy="1851000"/>
          </a:xfrm>
          <a:prstGeom prst="straightConnector1">
            <a:avLst/>
          </a:prstGeom>
          <a:noFill/>
          <a:ln cap="flat" cmpd="sng" w="2857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6" name="Google Shape;106;p16"/>
          <p:cNvCxnSpPr>
            <a:stCxn id="105" idx="2"/>
          </p:cNvCxnSpPr>
          <p:nvPr/>
        </p:nvCxnSpPr>
        <p:spPr>
          <a:xfrm>
            <a:off x="2388775" y="1244025"/>
            <a:ext cx="1470600" cy="927900"/>
          </a:xfrm>
          <a:prstGeom prst="straightConnector1">
            <a:avLst/>
          </a:prstGeom>
          <a:noFill/>
          <a:ln cap="flat" cmpd="sng" w="2857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16"/>
          <p:cNvSpPr txBox="1"/>
          <p:nvPr/>
        </p:nvSpPr>
        <p:spPr>
          <a:xfrm>
            <a:off x="1996225" y="843825"/>
            <a:ext cx="785100" cy="400200"/>
          </a:xfrm>
          <a:prstGeom prst="rect">
            <a:avLst/>
          </a:prstGeom>
          <a:noFill/>
          <a:ln cap="flat" cmpd="sng" w="2857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Islands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4750" y="295300"/>
            <a:ext cx="2929243" cy="218285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8" name="Google Shape;108;p16"/>
          <p:cNvSpPr txBox="1"/>
          <p:nvPr/>
        </p:nvSpPr>
        <p:spPr>
          <a:xfrm>
            <a:off x="6214775" y="0"/>
            <a:ext cx="2929200" cy="354000"/>
          </a:xfrm>
          <a:prstGeom prst="rect">
            <a:avLst/>
          </a:prstGeom>
          <a:solidFill>
            <a:srgbClr val="636FFB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Representation of total properties in Seattle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Assumptions and Calculations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800"/>
              <a:buChar char="➢"/>
            </a:pPr>
            <a:r>
              <a:rPr lang="en-GB">
                <a:solidFill>
                  <a:srgbClr val="1F1F1F"/>
                </a:solidFill>
              </a:rPr>
              <a:t>Any house older than 1950 is </a:t>
            </a:r>
            <a:r>
              <a:rPr lang="en-GB">
                <a:solidFill>
                  <a:srgbClr val="1F1F1F"/>
                </a:solidFill>
              </a:rPr>
              <a:t>considered</a:t>
            </a:r>
            <a:r>
              <a:rPr lang="en-GB">
                <a:solidFill>
                  <a:srgbClr val="1F1F1F"/>
                </a:solidFill>
              </a:rPr>
              <a:t> as Historic house. </a:t>
            </a:r>
            <a:endParaRPr>
              <a:solidFill>
                <a:srgbClr val="1F1F1F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400"/>
              <a:buChar char="○"/>
            </a:pPr>
            <a:r>
              <a:rPr lang="en-GB">
                <a:solidFill>
                  <a:srgbClr val="1F1F1F"/>
                </a:solidFill>
              </a:rPr>
              <a:t>Usually there is a 50yr rule. </a:t>
            </a:r>
            <a:endParaRPr>
              <a:solidFill>
                <a:srgbClr val="1F1F1F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400"/>
              <a:buChar char="○"/>
            </a:pPr>
            <a:r>
              <a:rPr lang="en-GB">
                <a:solidFill>
                  <a:srgbClr val="1F1F1F"/>
                </a:solidFill>
              </a:rPr>
              <a:t>The data is till 2018 so theoretically &lt;1968</a:t>
            </a:r>
            <a:endParaRPr>
              <a:solidFill>
                <a:srgbClr val="1F1F1F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400"/>
              <a:buChar char="○"/>
            </a:pPr>
            <a:r>
              <a:rPr lang="en-GB">
                <a:solidFill>
                  <a:srgbClr val="1F1F1F"/>
                </a:solidFill>
              </a:rPr>
              <a:t>To account for errors 1950 is considered </a:t>
            </a:r>
            <a:endParaRPr>
              <a:solidFill>
                <a:srgbClr val="1F1F1F"/>
              </a:solidFill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F1F1F"/>
              </a:solidFill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F1F1F"/>
              </a:buClr>
              <a:buSzPts val="1800"/>
              <a:buChar char="➢"/>
            </a:pPr>
            <a:r>
              <a:rPr lang="en-GB">
                <a:solidFill>
                  <a:srgbClr val="1F1F1F"/>
                </a:solidFill>
              </a:rPr>
              <a:t>He wants a Tennis court, Pool and Golf area</a:t>
            </a:r>
            <a:endParaRPr>
              <a:solidFill>
                <a:srgbClr val="1F1F1F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400"/>
              <a:buChar char="○"/>
            </a:pPr>
            <a:r>
              <a:rPr lang="en-GB">
                <a:solidFill>
                  <a:srgbClr val="1F1F1F"/>
                </a:solidFill>
              </a:rPr>
              <a:t>Tennis Court (Doubles Court): 					7200 ft</a:t>
            </a:r>
            <a:r>
              <a:rPr baseline="30000" lang="en-GB">
                <a:solidFill>
                  <a:srgbClr val="1F1F1F"/>
                </a:solidFill>
              </a:rPr>
              <a:t>2</a:t>
            </a:r>
            <a:r>
              <a:rPr lang="en-GB">
                <a:solidFill>
                  <a:srgbClr val="1F1F1F"/>
                </a:solidFill>
              </a:rPr>
              <a:t> </a:t>
            </a:r>
            <a:endParaRPr>
              <a:solidFill>
                <a:srgbClr val="1F1F1F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400"/>
              <a:buChar char="○"/>
            </a:pPr>
            <a:r>
              <a:rPr lang="en-GB">
                <a:solidFill>
                  <a:srgbClr val="1F1F1F"/>
                </a:solidFill>
              </a:rPr>
              <a:t>Pool (Sunbeds + Deck + Spa):					4800 ft</a:t>
            </a:r>
            <a:r>
              <a:rPr baseline="30000" lang="en-GB">
                <a:solidFill>
                  <a:srgbClr val="1F1F1F"/>
                </a:solidFill>
              </a:rPr>
              <a:t>2</a:t>
            </a:r>
            <a:r>
              <a:rPr lang="en-GB">
                <a:solidFill>
                  <a:srgbClr val="1F1F1F"/>
                </a:solidFill>
              </a:rPr>
              <a:t> </a:t>
            </a:r>
            <a:endParaRPr>
              <a:solidFill>
                <a:srgbClr val="1F1F1F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400"/>
              <a:buChar char="○"/>
            </a:pPr>
            <a:r>
              <a:rPr lang="en-GB">
                <a:solidFill>
                  <a:srgbClr val="1F1F1F"/>
                </a:solidFill>
              </a:rPr>
              <a:t>Golf (green + chipping + bunker + hitting):			10000 ft</a:t>
            </a:r>
            <a:r>
              <a:rPr baseline="30000" lang="en-GB">
                <a:solidFill>
                  <a:srgbClr val="1F1F1F"/>
                </a:solidFill>
              </a:rPr>
              <a:t>2</a:t>
            </a:r>
            <a:r>
              <a:rPr lang="en-GB">
                <a:solidFill>
                  <a:srgbClr val="1F1F1F"/>
                </a:solidFill>
              </a:rPr>
              <a:t> </a:t>
            </a:r>
            <a:endParaRPr>
              <a:solidFill>
                <a:srgbClr val="1F1F1F"/>
              </a:solidFill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400"/>
              <a:buChar char="○"/>
            </a:pPr>
            <a:r>
              <a:rPr lang="en-GB">
                <a:solidFill>
                  <a:srgbClr val="1F1F1F"/>
                </a:solidFill>
              </a:rPr>
              <a:t>Total (+30% Margin to avoid cramped feeling):			</a:t>
            </a:r>
            <a:r>
              <a:rPr b="1" lang="en-GB">
                <a:solidFill>
                  <a:srgbClr val="1F1F1F"/>
                </a:solidFill>
              </a:rPr>
              <a:t>28600 ft</a:t>
            </a:r>
            <a:r>
              <a:rPr b="1" baseline="30000" lang="en-GB">
                <a:solidFill>
                  <a:srgbClr val="1F1F1F"/>
                </a:solidFill>
              </a:rPr>
              <a:t>2</a:t>
            </a:r>
            <a:endParaRPr b="1" sz="1200"/>
          </a:p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311700" y="410000"/>
            <a:ext cx="8520600" cy="8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200"/>
              <a:t>Hypothesis 1: Houses on the Islands have larger lot spaces than houses on the Mainland (Lot sizes more than 28600 ft</a:t>
            </a:r>
            <a:r>
              <a:rPr baseline="30000" lang="en-GB" sz="2200"/>
              <a:t>2</a:t>
            </a:r>
            <a:r>
              <a:rPr lang="en-GB" sz="2200"/>
              <a:t>)</a:t>
            </a:r>
            <a:endParaRPr sz="2200"/>
          </a:p>
        </p:txBody>
      </p:sp>
      <p:sp>
        <p:nvSpPr>
          <p:cNvPr id="122" name="Google Shape;122;p18"/>
          <p:cNvSpPr txBox="1"/>
          <p:nvPr/>
        </p:nvSpPr>
        <p:spPr>
          <a:xfrm>
            <a:off x="315075" y="4402425"/>
            <a:ext cx="672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Conclusion:</a:t>
            </a:r>
            <a:r>
              <a:rPr lang="en-GB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 The initial hypothesis is valid.</a:t>
            </a:r>
            <a:endParaRPr sz="1800">
              <a:solidFill>
                <a:srgbClr val="1F1F1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650" y="1489737"/>
            <a:ext cx="4257350" cy="266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489713"/>
            <a:ext cx="4257350" cy="2663097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/>
        </p:nvSpPr>
        <p:spPr>
          <a:xfrm>
            <a:off x="315075" y="4402425"/>
            <a:ext cx="672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Conclusion:</a:t>
            </a:r>
            <a:r>
              <a:rPr lang="en-GB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 The initial hypothesis is valid.</a:t>
            </a:r>
            <a:endParaRPr sz="1800">
              <a:solidFill>
                <a:srgbClr val="1F1F1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1" name="Google Shape;131;p19"/>
          <p:cNvSpPr txBox="1"/>
          <p:nvPr>
            <p:ph type="title"/>
          </p:nvPr>
        </p:nvSpPr>
        <p:spPr>
          <a:xfrm>
            <a:off x="311700" y="410000"/>
            <a:ext cx="8520600" cy="8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200"/>
              <a:t>Hypothesis 2: </a:t>
            </a:r>
            <a:r>
              <a:rPr lang="en-GB" sz="2200"/>
              <a:t>Renovated historic houses are more expensive than non-renovated historic houses</a:t>
            </a:r>
            <a:endParaRPr sz="2200"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688" y="1488450"/>
            <a:ext cx="4324999" cy="273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9287" y="1488450"/>
            <a:ext cx="4325024" cy="273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311700" y="410000"/>
            <a:ext cx="8520600" cy="8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200"/>
              <a:t>Hypothesis 3: </a:t>
            </a:r>
            <a:r>
              <a:rPr lang="en-GB" sz="2200"/>
              <a:t>Houses with larger lot area have smaller basement area</a:t>
            </a:r>
            <a:endParaRPr sz="2200"/>
          </a:p>
        </p:txBody>
      </p:sp>
      <p:sp>
        <p:nvSpPr>
          <p:cNvPr id="140" name="Google Shape;140;p20"/>
          <p:cNvSpPr txBox="1"/>
          <p:nvPr/>
        </p:nvSpPr>
        <p:spPr>
          <a:xfrm>
            <a:off x="315075" y="4402425"/>
            <a:ext cx="6728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Conclusion:</a:t>
            </a:r>
            <a:r>
              <a:rPr lang="en-GB" sz="1800">
                <a:solidFill>
                  <a:srgbClr val="1F1F1F"/>
                </a:solidFill>
                <a:latin typeface="Roboto"/>
                <a:ea typeface="Roboto"/>
                <a:cs typeface="Roboto"/>
                <a:sym typeface="Roboto"/>
              </a:rPr>
              <a:t> The initial hypothesis is not valid.</a:t>
            </a:r>
            <a:endParaRPr sz="1800">
              <a:solidFill>
                <a:srgbClr val="1F1F1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1" name="Google Shape;1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4519" y="1405550"/>
            <a:ext cx="4204832" cy="280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245750" y="17895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Decision Criteria</a:t>
            </a:r>
            <a:r>
              <a:rPr b="1" lang="en-GB"/>
              <a:t>:</a:t>
            </a:r>
            <a:endParaRPr b="1"/>
          </a:p>
        </p:txBody>
      </p:sp>
      <p:sp>
        <p:nvSpPr>
          <p:cNvPr id="148" name="Google Shape;148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Lot ≥ 28,600 ft²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Historic (≤ 1950)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≥ 4 bathrooms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Grade &gt;= 11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lang="en-GB"/>
              <a:t>Non-waterfront</a:t>
            </a:r>
            <a:endParaRPr/>
          </a:p>
        </p:txBody>
      </p:sp>
      <p:sp>
        <p:nvSpPr>
          <p:cNvPr id="149" name="Google Shape;149;p2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